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6"/>
  </p:notesMasterIdLst>
  <p:sldIdLst>
    <p:sldId id="256" r:id="rId2"/>
    <p:sldId id="257" r:id="rId3"/>
    <p:sldId id="258" r:id="rId4"/>
    <p:sldId id="262" r:id="rId5"/>
    <p:sldId id="274" r:id="rId6"/>
    <p:sldId id="259" r:id="rId7"/>
    <p:sldId id="265" r:id="rId8"/>
    <p:sldId id="266" r:id="rId9"/>
    <p:sldId id="267" r:id="rId10"/>
    <p:sldId id="268" r:id="rId11"/>
    <p:sldId id="275" r:id="rId12"/>
    <p:sldId id="276" r:id="rId13"/>
    <p:sldId id="277" r:id="rId14"/>
    <p:sldId id="278" r:id="rId15"/>
    <p:sldId id="264" r:id="rId16"/>
    <p:sldId id="280" r:id="rId17"/>
    <p:sldId id="281" r:id="rId18"/>
    <p:sldId id="279" r:id="rId19"/>
    <p:sldId id="282" r:id="rId20"/>
    <p:sldId id="263" r:id="rId21"/>
    <p:sldId id="283" r:id="rId22"/>
    <p:sldId id="260" r:id="rId23"/>
    <p:sldId id="261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7350" autoAdjust="0"/>
  </p:normalViewPr>
  <p:slideViewPr>
    <p:cSldViewPr snapToGrid="0">
      <p:cViewPr varScale="1">
        <p:scale>
          <a:sx n="90" d="100"/>
          <a:sy n="90" d="100"/>
        </p:scale>
        <p:origin x="1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BBF19-630B-4F44-B364-6BDE0AD1884E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A0B6D-22CD-49BB-B4CE-F6AD80B17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81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8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 extracted key</a:t>
            </a:r>
            <a:r>
              <a:rPr lang="en-US" baseline="0" dirty="0" smtClean="0"/>
              <a:t> object from all images and put them onto one image.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 picture I reduce too much information and the result were very poor.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59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better way to extract ground truth.</a:t>
            </a:r>
          </a:p>
          <a:p>
            <a:r>
              <a:rPr lang="en-US" baseline="0" dirty="0" smtClean="0"/>
              <a:t>This method effectively eliminated all unwanted border cases.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Developed in the 1986 by John F. Canny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Also known as optimal detector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40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7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phase</a:t>
            </a:r>
            <a:r>
              <a:rPr lang="en-US" baseline="0" dirty="0" smtClean="0"/>
              <a:t> 2, I extracted </a:t>
            </a:r>
            <a:r>
              <a:rPr lang="en-US" baseline="0" dirty="0" smtClean="0"/>
              <a:t>features </a:t>
            </a:r>
            <a:r>
              <a:rPr lang="en-US" baseline="0" dirty="0" smtClean="0"/>
              <a:t>and match them with ground truth.</a:t>
            </a:r>
          </a:p>
          <a:p>
            <a:r>
              <a:rPr lang="en-US" baseline="0" dirty="0" smtClean="0"/>
              <a:t>I used SURF feature detector because it is scale invariant and it will be crucial to this project.</a:t>
            </a:r>
          </a:p>
          <a:p>
            <a:r>
              <a:rPr lang="en-US" baseline="0" dirty="0" smtClean="0"/>
              <a:t>I apply SURF detector on all images I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have, the ground truth, x-ray scans.</a:t>
            </a:r>
          </a:p>
          <a:p>
            <a:r>
              <a:rPr lang="en-US" baseline="0" dirty="0" smtClean="0"/>
              <a:t>And then the feature key points are fed into the description extractor. This will gave me descriptor that I can use to match between two images.</a:t>
            </a:r>
          </a:p>
          <a:p>
            <a:r>
              <a:rPr lang="en-US" baseline="0" dirty="0" err="1" smtClean="0"/>
              <a:t>FlannBasedMatcher</a:t>
            </a:r>
            <a:r>
              <a:rPr lang="en-US" baseline="0" dirty="0" smtClean="0"/>
              <a:t> are used to match descriptors from both ground truth and x-ray scans. Flann is a fast nearest neighbor search and it is used for large features like this.</a:t>
            </a:r>
          </a:p>
          <a:p>
            <a:r>
              <a:rPr lang="en-US" baseline="0" dirty="0" smtClean="0"/>
              <a:t>The matches will be outputted to a match array and good matches are extracted for visual verification.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97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03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16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phase</a:t>
            </a:r>
            <a:r>
              <a:rPr lang="en-US" baseline="0" dirty="0" smtClean="0"/>
              <a:t> 2, I extracted the feature and match them with ground truth.</a:t>
            </a:r>
          </a:p>
          <a:p>
            <a:r>
              <a:rPr lang="en-US" baseline="0" dirty="0" smtClean="0"/>
              <a:t>I used SURF feature detector because it is scale invariant and it will be crucial to this project.</a:t>
            </a:r>
          </a:p>
          <a:p>
            <a:r>
              <a:rPr lang="en-US" baseline="0" dirty="0" smtClean="0"/>
              <a:t>I apply SURF detector on all images I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have, the ground truth, x-ray scans.</a:t>
            </a:r>
          </a:p>
          <a:p>
            <a:r>
              <a:rPr lang="en-US" baseline="0" dirty="0" smtClean="0"/>
              <a:t>And then the feature key points are fed into the description extractor. This will gave me descriptor that I can use to match between two images.</a:t>
            </a:r>
          </a:p>
          <a:p>
            <a:r>
              <a:rPr lang="en-US" baseline="0" dirty="0" err="1" smtClean="0"/>
              <a:t>FlannBasedMatcher</a:t>
            </a:r>
            <a:r>
              <a:rPr lang="en-US" baseline="0" dirty="0" smtClean="0"/>
              <a:t> are used to match descriptors from both ground truth and x-ray scans. Flann is a fast nearest neighbor search and it is used for large features like this.</a:t>
            </a:r>
          </a:p>
          <a:p>
            <a:r>
              <a:rPr lang="en-US" baseline="0" dirty="0" smtClean="0"/>
              <a:t>The matches will be outputted to a match array and good matches are extracted for visual verification.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2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phase</a:t>
            </a:r>
            <a:r>
              <a:rPr lang="en-US" baseline="0" dirty="0" smtClean="0"/>
              <a:t> 2, I extracted the feature and match them with ground truth.</a:t>
            </a:r>
          </a:p>
          <a:p>
            <a:r>
              <a:rPr lang="en-US" baseline="0" dirty="0" smtClean="0"/>
              <a:t>I used SURF feature detector because it is scale invariant and it will be crucial to this project.</a:t>
            </a:r>
          </a:p>
          <a:p>
            <a:r>
              <a:rPr lang="en-US" baseline="0" dirty="0" smtClean="0"/>
              <a:t>I apply SURF detector on all images I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have, the ground truth, x-ray scans.</a:t>
            </a:r>
          </a:p>
          <a:p>
            <a:r>
              <a:rPr lang="en-US" baseline="0" dirty="0" smtClean="0"/>
              <a:t>And then the feature key points are fed into the description extractor. This will gave me descriptor that I can use to match between two images.</a:t>
            </a:r>
          </a:p>
          <a:p>
            <a:r>
              <a:rPr lang="en-US" baseline="0" dirty="0" err="1" smtClean="0"/>
              <a:t>FlannBasedMatcher</a:t>
            </a:r>
            <a:r>
              <a:rPr lang="en-US" baseline="0" dirty="0" smtClean="0"/>
              <a:t> are used to match descriptors from both ground truth and x-ray scans. Flann is a fast nearest neighbor search and it is used for large features like this.</a:t>
            </a:r>
          </a:p>
          <a:p>
            <a:r>
              <a:rPr lang="en-US" baseline="0" dirty="0" smtClean="0"/>
              <a:t>The matches will be outputted to a match array and good matches are extracted for visual verification.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8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apply this for</a:t>
            </a:r>
            <a:r>
              <a:rPr lang="en-US" baseline="0" dirty="0" smtClean="0"/>
              <a:t> machine learning, I created a feature matrix from our matcher.</a:t>
            </a:r>
          </a:p>
          <a:p>
            <a:r>
              <a:rPr lang="en-US" baseline="0" dirty="0" smtClean="0"/>
              <a:t>For different contrast, blur strength, I got different size of features.</a:t>
            </a:r>
          </a:p>
          <a:p>
            <a:r>
              <a:rPr lang="en-US" baseline="0" dirty="0" smtClean="0"/>
              <a:t>A label matrix is also created by parsing filename.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0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topic Retained Surgical Instruments</a:t>
            </a:r>
            <a:r>
              <a:rPr lang="en-US" baseline="0" dirty="0" smtClean="0"/>
              <a:t> where surgical items left inside body.</a:t>
            </a:r>
          </a:p>
          <a:p>
            <a:r>
              <a:rPr lang="en-US" baseline="0" dirty="0" smtClean="0"/>
              <a:t>If left inside body unnoticed, the patient will suffer and can be deadly</a:t>
            </a:r>
          </a:p>
          <a:p>
            <a:r>
              <a:rPr lang="en-US" baseline="0" dirty="0" smtClean="0"/>
              <a:t>Mainly deal with sponges and cotton strings.</a:t>
            </a:r>
          </a:p>
          <a:p>
            <a:r>
              <a:rPr lang="en-US" dirty="0" smtClean="0"/>
              <a:t>There</a:t>
            </a:r>
            <a:r>
              <a:rPr lang="en-US" baseline="0" dirty="0" smtClean="0"/>
              <a:t> are few techniques to solve this problem.</a:t>
            </a:r>
          </a:p>
          <a:p>
            <a:r>
              <a:rPr lang="en-US" baseline="0" dirty="0" smtClean="0"/>
              <a:t>Counting, where surgeon counts the items before and after the surgery. The estimated counting error rate is 10-15%.</a:t>
            </a:r>
          </a:p>
          <a:p>
            <a:r>
              <a:rPr lang="en-US" baseline="0" dirty="0" smtClean="0"/>
              <a:t>Newer techniques are X-ray imaging. X-ray scan are captured before surgeon sew up the body and send to radiologist for immediate check.</a:t>
            </a:r>
          </a:p>
          <a:p>
            <a:r>
              <a:rPr lang="en-US" baseline="0" dirty="0" smtClean="0"/>
              <a:t>The respond from radiologist only have 67% accuracy. Due to reason like experience, unfamiliarity with instruments.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59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apply this for</a:t>
            </a:r>
            <a:r>
              <a:rPr lang="en-US" baseline="0" dirty="0" smtClean="0"/>
              <a:t> machine learning, I created a feature matrix from our matcher.</a:t>
            </a:r>
          </a:p>
          <a:p>
            <a:r>
              <a:rPr lang="en-US" baseline="0" dirty="0" smtClean="0"/>
              <a:t>For different contrast, blur strength, I got different size of features.</a:t>
            </a:r>
          </a:p>
          <a:p>
            <a:r>
              <a:rPr lang="en-US" baseline="0" dirty="0" smtClean="0"/>
              <a:t>A label matrix is also created by parsing filename.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16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97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cases of this kind of incidents</a:t>
            </a:r>
            <a:r>
              <a:rPr lang="en-US" baseline="0" dirty="0" smtClean="0"/>
              <a:t>, and they are mostly sponges problem</a:t>
            </a:r>
          </a:p>
          <a:p>
            <a:r>
              <a:rPr lang="en-US" baseline="0" dirty="0" smtClean="0"/>
              <a:t>X-ray imaging is one possible solution to this problem but require higher accuracy.</a:t>
            </a:r>
          </a:p>
          <a:p>
            <a:r>
              <a:rPr lang="en-US" baseline="0" dirty="0" smtClean="0"/>
              <a:t>I am going to apply machine learning on those images to solve this problem.</a:t>
            </a:r>
          </a:p>
          <a:p>
            <a:r>
              <a:rPr lang="en-US" baseline="0" dirty="0" smtClean="0"/>
              <a:t>Initially I have 50 x-ray scans from Harvard. After I trained the program with these 50 images, I can proceed to request another 200 images for verification.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9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images from Harvard.</a:t>
            </a:r>
          </a:p>
          <a:p>
            <a:r>
              <a:rPr lang="en-US" dirty="0" smtClean="0"/>
              <a:t>Determine</a:t>
            </a:r>
            <a:r>
              <a:rPr lang="en-US" baseline="0" dirty="0" smtClean="0"/>
              <a:t> if there is sponges, cotton wires or not.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59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all images are unique, I think performing contour matching will be a solution to this.</a:t>
            </a:r>
          </a:p>
          <a:p>
            <a:r>
              <a:rPr lang="en-US" dirty="0" smtClean="0"/>
              <a:t>My approach is to extract key images from</a:t>
            </a:r>
            <a:r>
              <a:rPr lang="en-US" baseline="0" dirty="0" smtClean="0"/>
              <a:t> 48 images and then process them with canny or Laplacian to get contours.</a:t>
            </a:r>
          </a:p>
          <a:p>
            <a:r>
              <a:rPr lang="en-US" baseline="0" dirty="0" smtClean="0"/>
              <a:t>These contour becomes ground truths and my program uses them to determine existence of sponges.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02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Pre-process the images to make it more readable</a:t>
            </a:r>
            <a:r>
              <a:rPr lang="en-US" baseline="0" dirty="0" smtClean="0"/>
              <a:t> for both </a:t>
            </a:r>
            <a:r>
              <a:rPr lang="en-US" dirty="0" smtClean="0"/>
              <a:t>machine and human.</a:t>
            </a:r>
          </a:p>
          <a:p>
            <a:r>
              <a:rPr lang="en-US" dirty="0" smtClean="0"/>
              <a:t>Normalization to</a:t>
            </a:r>
            <a:r>
              <a:rPr lang="en-US" baseline="0" dirty="0" smtClean="0"/>
              <a:t> equalize the histogram.</a:t>
            </a:r>
          </a:p>
          <a:p>
            <a:r>
              <a:rPr lang="en-US" baseline="0" dirty="0" smtClean="0"/>
              <a:t>Adjust control to make detail more </a:t>
            </a:r>
            <a:r>
              <a:rPr lang="en-US" baseline="0" dirty="0" err="1" smtClean="0"/>
              <a:t>appearant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Blur images increase the chances of finding a match.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I only have True cases, all the images contain sponges. I will need to create some false cases.</a:t>
            </a:r>
          </a:p>
          <a:p>
            <a:r>
              <a:rPr lang="en-US" baseline="0" dirty="0" smtClean="0"/>
              <a:t>I used </a:t>
            </a:r>
            <a:r>
              <a:rPr lang="en-US" baseline="0" dirty="0" err="1" smtClean="0"/>
              <a:t>photoshop</a:t>
            </a:r>
            <a:r>
              <a:rPr lang="en-US" baseline="0" dirty="0" smtClean="0"/>
              <a:t> and remove the key objects before I save it as new false case image. I just insert an x into the filename so my program know this is a false case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also extract all key objects and put them on to one image, this image will be my ground truth.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1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make the image more readable.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can easily locate the sponges even with human eye.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Adjusting contrast will filter out unnecessary background. The idea here is to filter out</a:t>
            </a:r>
            <a:r>
              <a:rPr lang="en-US" baseline="0" dirty="0" smtClean="0"/>
              <a:t> as much background as possible without removing our region of interest.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12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False cases are</a:t>
            </a:r>
            <a:r>
              <a:rPr lang="en-US" baseline="0" dirty="0" smtClean="0"/>
              <a:t> images with key area removed.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0B6D-22CD-49BB-B4CE-F6AD80B175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2976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3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598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4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0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9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1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0F03E1B-34DB-4663-B5DB-07919F2B152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45D0485-BDC6-44F2-8244-DD6F5511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6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Relationship Id="rId9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47.jpg"/><Relationship Id="rId4" Type="http://schemas.openxmlformats.org/officeDocument/2006/relationships/image" Target="../media/image6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310888"/>
            <a:ext cx="9418320" cy="1704161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Machine Learning on Medical Application: </a:t>
            </a:r>
            <a:br>
              <a:rPr lang="en-US" sz="4000" dirty="0" smtClean="0"/>
            </a:br>
            <a:r>
              <a:rPr lang="en-US" sz="4000" dirty="0" smtClean="0"/>
              <a:t>Retained Surgical Instruments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3484605"/>
            <a:ext cx="9418320" cy="244663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Richard Chan (chanrich@usc.edu)</a:t>
            </a:r>
          </a:p>
          <a:p>
            <a:pPr algn="ctr"/>
            <a:r>
              <a:rPr lang="en-US" dirty="0" smtClean="0"/>
              <a:t>Faculty Advisor: Professor </a:t>
            </a:r>
            <a:r>
              <a:rPr lang="en-US" dirty="0" err="1" smtClean="0"/>
              <a:t>Raghavendra</a:t>
            </a:r>
            <a:endParaRPr lang="en-US" dirty="0" smtClean="0"/>
          </a:p>
          <a:p>
            <a:pPr algn="ctr"/>
            <a:r>
              <a:rPr lang="en-US" dirty="0"/>
              <a:t>Department of Electrical Engineering </a:t>
            </a:r>
            <a:endParaRPr lang="en-US" dirty="0" smtClean="0"/>
          </a:p>
          <a:p>
            <a:pPr algn="ctr"/>
            <a:r>
              <a:rPr lang="en-US" dirty="0" smtClean="0"/>
              <a:t>University of Southern California</a:t>
            </a:r>
          </a:p>
          <a:p>
            <a:pPr algn="ctr"/>
            <a:r>
              <a:rPr lang="en-US" dirty="0" smtClean="0"/>
              <a:t>2016 Spring</a:t>
            </a:r>
          </a:p>
        </p:txBody>
      </p:sp>
    </p:spTree>
    <p:extLst>
      <p:ext uri="{BB962C8B-B14F-4D97-AF65-F5344CB8AC3E}">
        <p14:creationId xmlns:p14="http://schemas.microsoft.com/office/powerpoint/2010/main" val="38803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37493" y="313038"/>
            <a:ext cx="8334875" cy="72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Ground Truth Extraction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9" y="1529927"/>
            <a:ext cx="4076820" cy="4076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92" y="1529927"/>
            <a:ext cx="4076820" cy="40768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535" y="1094332"/>
            <a:ext cx="437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 key region from all X-ray scans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88988" y="1094332"/>
            <a:ext cx="443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 unnecessary border information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7535" y="5808986"/>
            <a:ext cx="944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Squeezing p</a:t>
            </a:r>
            <a:r>
              <a:rPr lang="en-US" sz="2800" dirty="0" smtClean="0"/>
              <a:t>roduce a lot of incorrect border information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19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37493" y="313038"/>
            <a:ext cx="8334875" cy="72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Ground Truth Extraction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19" y="5121771"/>
            <a:ext cx="1485797" cy="1496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95" y="5121771"/>
            <a:ext cx="1809170" cy="1306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308" y="5202768"/>
            <a:ext cx="1307419" cy="12778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89" y="5470450"/>
            <a:ext cx="1182872" cy="1050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94" y="5482028"/>
            <a:ext cx="682671" cy="11089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2" y="3816898"/>
            <a:ext cx="953693" cy="22647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94" y="5010571"/>
            <a:ext cx="1420360" cy="15290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3757" y="1242323"/>
            <a:ext cx="5497018" cy="2219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Better Method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Produce separate images for each ground truth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Effectively remove all border edges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07" y="3160505"/>
            <a:ext cx="1623707" cy="16759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94" y="3294462"/>
            <a:ext cx="1421372" cy="14080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16" y="3051968"/>
            <a:ext cx="1472805" cy="16505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60" y="3294462"/>
            <a:ext cx="2149693" cy="13403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228" y="3009637"/>
            <a:ext cx="1586561" cy="16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5110" y="1839433"/>
            <a:ext cx="9254457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Gaussian filter to smooth the image in order to remove the noise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Find the intensity gradients of the image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Apply non-maximum suppression to get rid of spurious response to edge detection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Apply double threshold to determine potential edges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Track edge by hysteresis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46" y="4348716"/>
            <a:ext cx="1708506" cy="1839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47" y="4348716"/>
            <a:ext cx="1717384" cy="1848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7" y="4348715"/>
            <a:ext cx="1719104" cy="1848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7" y="4317150"/>
            <a:ext cx="1748454" cy="18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2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14272" y="5181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Canny Edge Detector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74" y="2175791"/>
            <a:ext cx="2653782" cy="3230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" y="2175791"/>
            <a:ext cx="2653782" cy="3230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9" y="2157661"/>
            <a:ext cx="2661899" cy="3239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9" y="2157661"/>
            <a:ext cx="2668678" cy="32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Laplacian Operator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5110" y="1839433"/>
            <a:ext cx="6813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Edge is determined by second derivative of intensity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image is calculated by summing x and y derivatives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Laplace(f) = \dfrac{\partial^{2} f}{\partial x^{2}} + \dfrac{\partial^{2} f}{\partial y^{2}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33" y="2457668"/>
            <a:ext cx="1866900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texttt{dst} =  \Delta \texttt{src} =  \frac{\partial^2 \texttt{src}}{\partial x^2} +  \frac{\partial^2 \texttt{src}}{\partial y^2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33" y="3494408"/>
            <a:ext cx="2247900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83" y="4531148"/>
            <a:ext cx="1360620" cy="1464711"/>
          </a:xfrm>
          <a:prstGeom prst="rect">
            <a:avLst/>
          </a:prstGeom>
        </p:spPr>
      </p:pic>
      <p:pic>
        <p:nvPicPr>
          <p:cNvPr id="1030" name="Picture 6" descr="Second deriva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43" y="762219"/>
            <a:ext cx="2857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92" y="4531148"/>
            <a:ext cx="1356481" cy="1460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83" y="3741870"/>
            <a:ext cx="2306217" cy="2806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41" y="3741870"/>
            <a:ext cx="2306217" cy="28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68357"/>
            <a:ext cx="9692640" cy="1325562"/>
          </a:xfrm>
        </p:spPr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244061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Phase 2</a:t>
            </a:r>
            <a:endParaRPr lang="en-US" dirty="0"/>
          </a:p>
          <a:p>
            <a:pPr lvl="1"/>
            <a:r>
              <a:rPr lang="en-US" dirty="0" smtClean="0"/>
              <a:t>Feature </a:t>
            </a:r>
            <a:r>
              <a:rPr lang="en-US" dirty="0" smtClean="0"/>
              <a:t>extraction </a:t>
            </a:r>
          </a:p>
          <a:p>
            <a:pPr lvl="2"/>
            <a:r>
              <a:rPr lang="en-US" dirty="0" smtClean="0"/>
              <a:t>Scale-Invariant </a:t>
            </a:r>
            <a:r>
              <a:rPr lang="en-US" dirty="0"/>
              <a:t>Feature </a:t>
            </a:r>
            <a:r>
              <a:rPr lang="en-US" dirty="0" smtClean="0"/>
              <a:t>Transform (SIFT)</a:t>
            </a:r>
          </a:p>
          <a:p>
            <a:pPr lvl="3"/>
            <a:r>
              <a:rPr lang="en-US" dirty="0" smtClean="0"/>
              <a:t>Allow scaling</a:t>
            </a:r>
          </a:p>
          <a:p>
            <a:pPr lvl="3"/>
            <a:r>
              <a:rPr lang="en-US" dirty="0" smtClean="0"/>
              <a:t>Invariance to </a:t>
            </a:r>
            <a:r>
              <a:rPr lang="en-US" dirty="0" smtClean="0"/>
              <a:t>image r</a:t>
            </a:r>
            <a:r>
              <a:rPr lang="en-US" dirty="0" smtClean="0"/>
              <a:t>otation </a:t>
            </a:r>
          </a:p>
          <a:p>
            <a:pPr lvl="3"/>
            <a:r>
              <a:rPr lang="en-US" dirty="0" smtClean="0"/>
              <a:t>Slow</a:t>
            </a:r>
            <a:endParaRPr lang="en-US" dirty="0" smtClean="0"/>
          </a:p>
          <a:p>
            <a:pPr lvl="2"/>
            <a:r>
              <a:rPr lang="en-US" dirty="0" smtClean="0"/>
              <a:t>Speeded-Up </a:t>
            </a:r>
            <a:r>
              <a:rPr lang="en-US" dirty="0"/>
              <a:t>Robust </a:t>
            </a:r>
            <a:r>
              <a:rPr lang="en-US" dirty="0" smtClean="0"/>
              <a:t>Features (SURF)</a:t>
            </a:r>
          </a:p>
          <a:p>
            <a:pPr lvl="3"/>
            <a:r>
              <a:rPr lang="en-US" dirty="0" smtClean="0"/>
              <a:t>A faster version of SIFT</a:t>
            </a:r>
          </a:p>
          <a:p>
            <a:pPr lvl="3"/>
            <a:r>
              <a:rPr lang="en-US" dirty="0" smtClean="0"/>
              <a:t>Allow image rotation</a:t>
            </a:r>
          </a:p>
          <a:p>
            <a:pPr lvl="3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335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68357"/>
            <a:ext cx="9692640" cy="1325562"/>
          </a:xfrm>
        </p:spPr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244061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Phase 2</a:t>
            </a:r>
            <a:endParaRPr lang="en-US" dirty="0"/>
          </a:p>
          <a:p>
            <a:pPr lvl="1"/>
            <a:r>
              <a:rPr lang="en-US" dirty="0" smtClean="0"/>
              <a:t>Feature </a:t>
            </a:r>
            <a:r>
              <a:rPr lang="en-US" dirty="0" smtClean="0"/>
              <a:t>extraction </a:t>
            </a:r>
          </a:p>
          <a:p>
            <a:pPr lvl="2"/>
            <a:r>
              <a:rPr lang="en-US" dirty="0" smtClean="0"/>
              <a:t>Speeded-Up </a:t>
            </a:r>
            <a:r>
              <a:rPr lang="en-US" dirty="0"/>
              <a:t>Robust </a:t>
            </a:r>
            <a:r>
              <a:rPr lang="en-US" dirty="0" smtClean="0"/>
              <a:t>Features (SURF)</a:t>
            </a:r>
          </a:p>
          <a:p>
            <a:pPr lvl="3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92" y="2866723"/>
            <a:ext cx="2366851" cy="2547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9" y="2866723"/>
            <a:ext cx="2366851" cy="2547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27" y="2866723"/>
            <a:ext cx="3007791" cy="2547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35" y="2868188"/>
            <a:ext cx="3006060" cy="25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68357"/>
            <a:ext cx="9692640" cy="1325562"/>
          </a:xfrm>
        </p:spPr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244061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Phase 2</a:t>
            </a:r>
            <a:endParaRPr lang="en-US" dirty="0"/>
          </a:p>
          <a:p>
            <a:pPr lvl="1"/>
            <a:r>
              <a:rPr lang="en-US" dirty="0" smtClean="0"/>
              <a:t>Feature </a:t>
            </a:r>
            <a:r>
              <a:rPr lang="en-US" dirty="0" smtClean="0"/>
              <a:t>extraction </a:t>
            </a:r>
          </a:p>
          <a:p>
            <a:pPr lvl="2"/>
            <a:r>
              <a:rPr lang="en-US" dirty="0"/>
              <a:t>Scale-Invariant Feature Transform (SIFT)</a:t>
            </a:r>
          </a:p>
          <a:p>
            <a:pPr lvl="3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28" y="2866723"/>
            <a:ext cx="2366850" cy="2547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163" y="2866723"/>
            <a:ext cx="3007790" cy="2547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9" y="2866723"/>
            <a:ext cx="2366851" cy="25479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35" y="2868188"/>
            <a:ext cx="3006060" cy="25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5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68357"/>
            <a:ext cx="9692640" cy="1325562"/>
          </a:xfrm>
        </p:spPr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244061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Phase 2</a:t>
            </a:r>
            <a:endParaRPr lang="en-US" dirty="0"/>
          </a:p>
          <a:p>
            <a:pPr lvl="1"/>
            <a:r>
              <a:rPr lang="en-US" dirty="0" smtClean="0"/>
              <a:t>Feature </a:t>
            </a:r>
            <a:r>
              <a:rPr lang="en-US" dirty="0" smtClean="0"/>
              <a:t>extraction (SURF | SIFT)</a:t>
            </a:r>
            <a:endParaRPr lang="en-US" dirty="0" smtClean="0"/>
          </a:p>
          <a:p>
            <a:pPr lvl="2"/>
            <a:r>
              <a:rPr lang="en-US" dirty="0" smtClean="0"/>
              <a:t>Feature Detector </a:t>
            </a:r>
          </a:p>
          <a:p>
            <a:pPr lvl="3"/>
            <a:r>
              <a:rPr lang="en-US" dirty="0" smtClean="0"/>
              <a:t>Detect Ground Truth, False/Positive cases, Test cases</a:t>
            </a:r>
          </a:p>
          <a:p>
            <a:pPr lvl="3"/>
            <a:r>
              <a:rPr lang="en-US" altLang="zh-TW" dirty="0" smtClean="0"/>
              <a:t>Produce key points.</a:t>
            </a:r>
            <a:endParaRPr lang="en-US" dirty="0" smtClean="0"/>
          </a:p>
          <a:p>
            <a:pPr lvl="2"/>
            <a:r>
              <a:rPr lang="en-US" dirty="0" smtClean="0"/>
              <a:t>Description </a:t>
            </a:r>
            <a:r>
              <a:rPr lang="en-US" dirty="0" smtClean="0"/>
              <a:t>Extractor</a:t>
            </a:r>
          </a:p>
          <a:p>
            <a:pPr lvl="3"/>
            <a:r>
              <a:rPr lang="en-US" dirty="0" smtClean="0"/>
              <a:t>Extractor descriptors from </a:t>
            </a:r>
            <a:r>
              <a:rPr lang="en-US" dirty="0" smtClean="0"/>
              <a:t>key points.</a:t>
            </a:r>
            <a:endParaRPr lang="en-US" dirty="0" smtClean="0"/>
          </a:p>
          <a:p>
            <a:pPr lvl="2"/>
            <a:r>
              <a:rPr lang="en-US" dirty="0" err="1" smtClean="0"/>
              <a:t>FlannBasedMatcher</a:t>
            </a:r>
            <a:endParaRPr lang="en-US" dirty="0" smtClean="0"/>
          </a:p>
          <a:p>
            <a:pPr lvl="3"/>
            <a:r>
              <a:rPr lang="en-US" dirty="0" smtClean="0"/>
              <a:t>Match descriptors with ground truth</a:t>
            </a:r>
          </a:p>
          <a:p>
            <a:pPr lvl="3"/>
            <a:r>
              <a:rPr lang="en-US" dirty="0" smtClean="0"/>
              <a:t>Mark good matches and bad matches.</a:t>
            </a:r>
            <a:endParaRPr lang="en-US" dirty="0" smtClean="0"/>
          </a:p>
          <a:p>
            <a:pPr lvl="3"/>
            <a:r>
              <a:rPr lang="en-US" dirty="0" smtClean="0"/>
              <a:t>Feed training matrix into machine learning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139036" y="4736386"/>
            <a:ext cx="1232452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4696" y="4736386"/>
            <a:ext cx="1232452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28183" y="5398021"/>
            <a:ext cx="1573696" cy="723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FlannBased</a:t>
            </a:r>
            <a:r>
              <a:rPr lang="en-US" dirty="0" smtClean="0"/>
              <a:t> Matcher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580005" y="4925229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784248" y="4930782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7527" y="4645366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Key Points</a:t>
            </a:r>
            <a:endParaRPr lang="en-US" sz="1400" dirty="0"/>
          </a:p>
        </p:txBody>
      </p:sp>
      <p:sp>
        <p:nvSpPr>
          <p:cNvPr id="14" name="Right Arrow 13"/>
          <p:cNvSpPr/>
          <p:nvPr/>
        </p:nvSpPr>
        <p:spPr>
          <a:xfrm rot="1434801">
            <a:off x="6047311" y="5223016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88127" y="5522764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Descriptors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2150097" y="5891388"/>
            <a:ext cx="1232452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585757" y="5891388"/>
            <a:ext cx="1232452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Extractor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1591066" y="6080231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3795309" y="6085784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448588" y="5800368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Key Points</a:t>
            </a:r>
            <a:endParaRPr lang="en-US" sz="1400" dirty="0"/>
          </a:p>
        </p:txBody>
      </p:sp>
      <p:sp>
        <p:nvSpPr>
          <p:cNvPr id="28" name="Right Arrow 27"/>
          <p:cNvSpPr/>
          <p:nvPr/>
        </p:nvSpPr>
        <p:spPr>
          <a:xfrm rot="20410900">
            <a:off x="6084570" y="5970178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8561717" y="5648956"/>
            <a:ext cx="554805" cy="242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Multidocument 30"/>
          <p:cNvSpPr/>
          <p:nvPr/>
        </p:nvSpPr>
        <p:spPr>
          <a:xfrm>
            <a:off x="9276360" y="4947091"/>
            <a:ext cx="1950788" cy="147163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Matches</a:t>
            </a:r>
            <a:endParaRPr lang="en-US" dirty="0"/>
          </a:p>
        </p:txBody>
      </p:sp>
      <p:sp>
        <p:nvSpPr>
          <p:cNvPr id="29" name="Flowchart: Multidocument 28"/>
          <p:cNvSpPr/>
          <p:nvPr/>
        </p:nvSpPr>
        <p:spPr>
          <a:xfrm>
            <a:off x="130307" y="4675971"/>
            <a:ext cx="1317140" cy="82335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22" name="Flowchart: Multidocument 21"/>
          <p:cNvSpPr/>
          <p:nvPr/>
        </p:nvSpPr>
        <p:spPr>
          <a:xfrm>
            <a:off x="130307" y="5844241"/>
            <a:ext cx="1317140" cy="82335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T/F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68357"/>
            <a:ext cx="9692640" cy="1325562"/>
          </a:xfrm>
        </p:spPr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244061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Phase 2</a:t>
            </a:r>
            <a:endParaRPr lang="en-US" dirty="0"/>
          </a:p>
          <a:p>
            <a:pPr lvl="1"/>
            <a:r>
              <a:rPr lang="en-US" dirty="0" smtClean="0"/>
              <a:t>Feature </a:t>
            </a:r>
            <a:r>
              <a:rPr lang="en-US" dirty="0" smtClean="0"/>
              <a:t>extraction (SURF | SIFT)</a:t>
            </a:r>
            <a:endParaRPr lang="en-US" dirty="0" smtClean="0"/>
          </a:p>
          <a:p>
            <a:pPr lvl="2"/>
            <a:r>
              <a:rPr lang="en-US" dirty="0" smtClean="0"/>
              <a:t>3 input image formats are used</a:t>
            </a:r>
          </a:p>
          <a:p>
            <a:pPr lvl="3"/>
            <a:r>
              <a:rPr lang="en-US" dirty="0" smtClean="0"/>
              <a:t>Original (Blurred)</a:t>
            </a:r>
          </a:p>
          <a:p>
            <a:pPr lvl="3"/>
            <a:r>
              <a:rPr lang="en-US" dirty="0" smtClean="0"/>
              <a:t>Canny</a:t>
            </a:r>
          </a:p>
          <a:p>
            <a:pPr lvl="3"/>
            <a:r>
              <a:rPr lang="en-US" dirty="0" smtClean="0"/>
              <a:t>Laplacian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680756" y="4063249"/>
            <a:ext cx="1925415" cy="762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Image-Preprocessing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64260" y="4063249"/>
            <a:ext cx="1232452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Canny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236789" y="4280604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829406">
            <a:off x="5633077" y="3487394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73323" y="2615878"/>
            <a:ext cx="1232452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>
            <a:off x="5801952" y="4280604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Multidocument 28"/>
          <p:cNvSpPr/>
          <p:nvPr/>
        </p:nvSpPr>
        <p:spPr>
          <a:xfrm>
            <a:off x="1569057" y="3516341"/>
            <a:ext cx="1498482" cy="97298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Images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071671">
            <a:off x="5779045" y="5171694"/>
            <a:ext cx="377687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79577" y="5484542"/>
            <a:ext cx="1232452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Laplacian</a:t>
            </a:r>
            <a:endParaRPr lang="en-US" dirty="0"/>
          </a:p>
        </p:txBody>
      </p:sp>
      <p:sp>
        <p:nvSpPr>
          <p:cNvPr id="34" name="Flowchart: Multidocument 33"/>
          <p:cNvSpPr/>
          <p:nvPr/>
        </p:nvSpPr>
        <p:spPr>
          <a:xfrm>
            <a:off x="1478920" y="4632312"/>
            <a:ext cx="1498482" cy="97298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73" y="3689276"/>
            <a:ext cx="1343024" cy="1352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73" y="5099002"/>
            <a:ext cx="1343024" cy="13528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73" y="2173890"/>
            <a:ext cx="1411629" cy="14219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168" y="3669623"/>
            <a:ext cx="1330836" cy="13405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902" y="5108902"/>
            <a:ext cx="1323367" cy="1333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33" y="2173890"/>
            <a:ext cx="1407566" cy="14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27596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Retained Surgical Instruments</a:t>
            </a:r>
          </a:p>
          <a:p>
            <a:pPr lvl="2"/>
            <a:r>
              <a:rPr lang="en-US" dirty="0" smtClean="0"/>
              <a:t>Sponges, Towels, Needles, Soft/Sharp objects</a:t>
            </a:r>
            <a:endParaRPr lang="en-US" dirty="0"/>
          </a:p>
          <a:p>
            <a:pPr lvl="2"/>
            <a:r>
              <a:rPr lang="en-US" dirty="0" smtClean="0"/>
              <a:t>Harmful, can be deadly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Counting</a:t>
            </a:r>
          </a:p>
          <a:p>
            <a:pPr lvl="2"/>
            <a:r>
              <a:rPr lang="en-US" dirty="0" smtClean="0"/>
              <a:t>10%-15% error rate</a:t>
            </a:r>
          </a:p>
          <a:p>
            <a:pPr lvl="1"/>
            <a:r>
              <a:rPr lang="en-US" dirty="0" smtClean="0"/>
              <a:t>X-ray to radiologist</a:t>
            </a:r>
            <a:endParaRPr lang="en-US" dirty="0" smtClean="0"/>
          </a:p>
          <a:p>
            <a:pPr lvl="2"/>
            <a:r>
              <a:rPr lang="en-US" dirty="0" smtClean="0"/>
              <a:t>67% success rate</a:t>
            </a:r>
          </a:p>
        </p:txBody>
      </p:sp>
      <p:pic>
        <p:nvPicPr>
          <p:cNvPr id="1026" name="Picture 2" descr="http://3.imimg.com/data3/VO/BF/MY-7012526/lapratomy-sponge-250x25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892" y="4400630"/>
            <a:ext cx="2019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dinova.com.ua/eng/wp-content/uploads/2015/03/ethicon-port-closure-needle-suture-coated-vicryl-violet-braided-box-of-12-model-j00j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320" y="4400630"/>
            <a:ext cx="3146284" cy="207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3.imimg.com/data3/WH/BG/MY-6732969/surgical-cotton-250x2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14" y="440063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Phase 3</a:t>
            </a:r>
          </a:p>
          <a:p>
            <a:pPr lvl="1"/>
            <a:r>
              <a:rPr lang="en-US" dirty="0" smtClean="0"/>
              <a:t>Training Support Vector Machine (SVM)</a:t>
            </a:r>
            <a:endParaRPr lang="en-US" dirty="0" smtClean="0"/>
          </a:p>
          <a:p>
            <a:pPr lvl="2"/>
            <a:r>
              <a:rPr lang="en-US" dirty="0" smtClean="0"/>
              <a:t>Create training matrix</a:t>
            </a:r>
            <a:endParaRPr lang="en-US" dirty="0" smtClean="0"/>
          </a:p>
          <a:p>
            <a:pPr lvl="3"/>
            <a:r>
              <a:rPr lang="en-US" dirty="0" smtClean="0"/>
              <a:t>Match ground truths with true cases and false cases</a:t>
            </a:r>
            <a:endParaRPr lang="en-US" dirty="0" smtClean="0"/>
          </a:p>
          <a:p>
            <a:pPr lvl="3"/>
            <a:r>
              <a:rPr lang="en-US" dirty="0" smtClean="0"/>
              <a:t>4000-20000 </a:t>
            </a:r>
            <a:r>
              <a:rPr lang="en-US" dirty="0" smtClean="0"/>
              <a:t>features</a:t>
            </a:r>
          </a:p>
          <a:p>
            <a:pPr lvl="2"/>
            <a:r>
              <a:rPr lang="en-US" dirty="0" smtClean="0"/>
              <a:t>Create </a:t>
            </a:r>
            <a:r>
              <a:rPr lang="en-US" dirty="0" smtClean="0"/>
              <a:t>label matrix</a:t>
            </a:r>
            <a:endParaRPr lang="en-US" dirty="0" smtClean="0"/>
          </a:p>
          <a:p>
            <a:pPr lvl="3"/>
            <a:r>
              <a:rPr lang="en-US" dirty="0" smtClean="0"/>
              <a:t>Parse filename for labels </a:t>
            </a:r>
            <a:endParaRPr lang="en-US" dirty="0" smtClean="0"/>
          </a:p>
          <a:p>
            <a:pPr lvl="4"/>
            <a:r>
              <a:rPr lang="en-US" dirty="0" smtClean="0"/>
              <a:t>Files start with </a:t>
            </a:r>
            <a:r>
              <a:rPr lang="en-US" dirty="0" smtClean="0"/>
              <a:t>‘x’ indicate false case (0</a:t>
            </a:r>
            <a:r>
              <a:rPr lang="en-US" dirty="0" smtClean="0"/>
              <a:t>), push back 0</a:t>
            </a:r>
          </a:p>
          <a:p>
            <a:pPr lvl="4"/>
            <a:r>
              <a:rPr lang="en-US" dirty="0" smtClean="0"/>
              <a:t>Otherwise, it is true case, push back 1</a:t>
            </a:r>
            <a:endParaRPr lang="en-US" dirty="0" smtClean="0"/>
          </a:p>
          <a:p>
            <a:pPr lvl="2"/>
            <a:r>
              <a:rPr lang="en-US" dirty="0" smtClean="0"/>
              <a:t>Train the program</a:t>
            </a:r>
            <a:endParaRPr lang="en-US" dirty="0" smtClean="0"/>
          </a:p>
          <a:p>
            <a:pPr lvl="3"/>
            <a:r>
              <a:rPr lang="en-US" dirty="0" smtClean="0"/>
              <a:t>Feed training and label vectors into SVM.</a:t>
            </a:r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5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Phase 3</a:t>
            </a:r>
          </a:p>
          <a:p>
            <a:pPr lvl="1"/>
            <a:r>
              <a:rPr lang="en-US" dirty="0" smtClean="0"/>
              <a:t>Model Verification</a:t>
            </a:r>
            <a:endParaRPr lang="en-US" dirty="0" smtClean="0"/>
          </a:p>
          <a:p>
            <a:pPr lvl="2"/>
            <a:r>
              <a:rPr lang="en-US" dirty="0" smtClean="0"/>
              <a:t>Provided 184 </a:t>
            </a:r>
            <a:r>
              <a:rPr lang="en-US" dirty="0"/>
              <a:t>t</a:t>
            </a:r>
            <a:r>
              <a:rPr lang="en-US" dirty="0" smtClean="0"/>
              <a:t>rue cases and 92 </a:t>
            </a:r>
            <a:r>
              <a:rPr lang="en-US" dirty="0"/>
              <a:t>f</a:t>
            </a:r>
            <a:r>
              <a:rPr lang="en-US" dirty="0" smtClean="0"/>
              <a:t>alse cases</a:t>
            </a:r>
          </a:p>
          <a:p>
            <a:pPr lvl="3"/>
            <a:r>
              <a:rPr lang="en-US" dirty="0" smtClean="0"/>
              <a:t>48 true cases used as ground truth</a:t>
            </a:r>
          </a:p>
          <a:p>
            <a:pPr lvl="3"/>
            <a:r>
              <a:rPr lang="en-US" dirty="0" smtClean="0"/>
              <a:t>228 images used as initial testing set</a:t>
            </a:r>
          </a:p>
          <a:p>
            <a:pPr lvl="4"/>
            <a:r>
              <a:rPr lang="en-US" dirty="0" smtClean="0"/>
              <a:t>However, it took 3 hours to complete</a:t>
            </a:r>
          </a:p>
          <a:p>
            <a:pPr lvl="2"/>
            <a:r>
              <a:rPr lang="en-US" dirty="0" smtClean="0"/>
              <a:t>Reduce testing set</a:t>
            </a:r>
          </a:p>
          <a:p>
            <a:pPr lvl="3"/>
            <a:r>
              <a:rPr lang="en-US" dirty="0" smtClean="0"/>
              <a:t>Randomly select 25 true cases and 25 false cases.</a:t>
            </a:r>
          </a:p>
          <a:p>
            <a:pPr lvl="4"/>
            <a:r>
              <a:rPr lang="en-US" dirty="0" smtClean="0"/>
              <a:t>Each run took about 30 minutes</a:t>
            </a:r>
          </a:p>
          <a:p>
            <a:pPr lvl="2"/>
            <a:r>
              <a:rPr lang="en-US" dirty="0" smtClean="0"/>
              <a:t>Ran test with SURF, SIFT </a:t>
            </a:r>
          </a:p>
          <a:p>
            <a:pPr lvl="3"/>
            <a:r>
              <a:rPr lang="en-US" dirty="0" smtClean="0"/>
              <a:t>On All formats</a:t>
            </a:r>
          </a:p>
          <a:p>
            <a:pPr lvl="4"/>
            <a:r>
              <a:rPr lang="en-US" dirty="0" smtClean="0"/>
              <a:t>Original Image</a:t>
            </a:r>
          </a:p>
          <a:p>
            <a:pPr lvl="4"/>
            <a:r>
              <a:rPr lang="en-US" dirty="0" smtClean="0"/>
              <a:t>Canny Edge Detect</a:t>
            </a:r>
          </a:p>
          <a:p>
            <a:pPr lvl="4"/>
            <a:r>
              <a:rPr lang="en-US" dirty="0" smtClean="0"/>
              <a:t>Laplacian</a:t>
            </a:r>
            <a:endParaRPr lang="en-US" dirty="0"/>
          </a:p>
          <a:p>
            <a:pPr lvl="3"/>
            <a:r>
              <a:rPr lang="en-US" dirty="0" smtClean="0"/>
              <a:t>Record accuracy, sensitivity, specificity</a:t>
            </a:r>
          </a:p>
          <a:p>
            <a:pPr lvl="3"/>
            <a:r>
              <a:rPr lang="en-US" dirty="0" smtClean="0"/>
              <a:t>Save model for future use</a:t>
            </a:r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SVM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851312"/>
              </p:ext>
            </p:extLst>
          </p:nvPr>
        </p:nvGraphicFramePr>
        <p:xfrm>
          <a:off x="1089844" y="2050235"/>
          <a:ext cx="859472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1"/>
                <a:gridCol w="2148681"/>
                <a:gridCol w="2148681"/>
                <a:gridCol w="214868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Sensitivity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Specificity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Original - SURF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Original - SIFT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Canny –</a:t>
                      </a:r>
                      <a:r>
                        <a:rPr lang="en-US" baseline="0" dirty="0" smtClean="0"/>
                        <a:t> SURF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Canny – SIFT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Laplacian – SURF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Laplacian - SIFT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1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Adjust </a:t>
            </a:r>
            <a:r>
              <a:rPr lang="en-US" dirty="0" smtClean="0"/>
              <a:t>image pre-processing </a:t>
            </a:r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Contrast, brightness can greatly affect result</a:t>
            </a:r>
          </a:p>
          <a:p>
            <a:r>
              <a:rPr lang="en-US" dirty="0" smtClean="0"/>
              <a:t>Optimize feature extraction parameters </a:t>
            </a:r>
          </a:p>
          <a:p>
            <a:pPr lvl="1"/>
            <a:r>
              <a:rPr lang="en-US" dirty="0" smtClean="0"/>
              <a:t>blur strength</a:t>
            </a:r>
          </a:p>
          <a:p>
            <a:pPr lvl="1"/>
            <a:r>
              <a:rPr lang="en-US" dirty="0" smtClean="0"/>
              <a:t>canny threshold</a:t>
            </a:r>
          </a:p>
          <a:p>
            <a:pPr lvl="1"/>
            <a:r>
              <a:rPr lang="en-US" dirty="0" smtClean="0"/>
              <a:t>Laplacian depth</a:t>
            </a:r>
            <a:endParaRPr lang="en-US" dirty="0" smtClean="0"/>
          </a:p>
          <a:p>
            <a:pPr lvl="1"/>
            <a:r>
              <a:rPr lang="en-US" dirty="0" smtClean="0"/>
              <a:t>descriptor matching threshold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956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[1] Tips for reducing retained surgical items. </a:t>
            </a:r>
            <a:r>
              <a:rPr lang="en-US" i="1" dirty="0"/>
              <a:t>Same-Day Surgery</a:t>
            </a:r>
            <a:r>
              <a:rPr lang="en-US" dirty="0"/>
              <a:t>, September 2009; 91-92 </a:t>
            </a:r>
          </a:p>
          <a:p>
            <a:r>
              <a:rPr lang="en-US" dirty="0"/>
              <a:t>[2] Retained surgical item identification on imaging studies: a training module for radiology residents. </a:t>
            </a:r>
            <a:r>
              <a:rPr lang="en-US" i="1" dirty="0"/>
              <a:t>International Journal of Computer Assisted Radiology and Surgery</a:t>
            </a:r>
            <a:r>
              <a:rPr lang="en-US" dirty="0"/>
              <a:t>, November 2015; 1803-09 </a:t>
            </a:r>
          </a:p>
          <a:p>
            <a:r>
              <a:rPr lang="en-US" dirty="0"/>
              <a:t>[3] Retained Surgical Items and Minimally Invasive Surgery, </a:t>
            </a:r>
            <a:r>
              <a:rPr lang="en-US" i="1" dirty="0"/>
              <a:t>World J Surg</a:t>
            </a:r>
            <a:r>
              <a:rPr lang="en-US" dirty="0"/>
              <a:t>., July 2011; 1532-39 </a:t>
            </a:r>
          </a:p>
          <a:p>
            <a:r>
              <a:rPr lang="en-US" dirty="0"/>
              <a:t>[4] Retained Surgical sponges, needles and instruments, </a:t>
            </a:r>
            <a:r>
              <a:rPr lang="en-US" i="1" dirty="0"/>
              <a:t>Ann R Coll. Surg. Engl</a:t>
            </a:r>
            <a:r>
              <a:rPr lang="en-US" dirty="0"/>
              <a:t>., March 2013; 87-92 </a:t>
            </a:r>
          </a:p>
          <a:p>
            <a:r>
              <a:rPr lang="en-US" dirty="0"/>
              <a:t>[5] Imaging of Surgical Paraphernalia: What Belongs in the Patient and What Does Not, </a:t>
            </a:r>
            <a:r>
              <a:rPr lang="en-US" i="1" dirty="0" err="1"/>
              <a:t>Radiographics</a:t>
            </a:r>
            <a:r>
              <a:rPr lang="en-US" dirty="0"/>
              <a:t>, November 2000; 1665-73 </a:t>
            </a:r>
          </a:p>
          <a:p>
            <a:r>
              <a:rPr lang="en-US" dirty="0"/>
              <a:t>[6] Pixel-Based Machine Learning in Medical Imaging, </a:t>
            </a:r>
            <a:r>
              <a:rPr lang="en-US" i="1" dirty="0"/>
              <a:t>International Journal of Biomedical Imaging</a:t>
            </a:r>
            <a:r>
              <a:rPr lang="en-US" dirty="0"/>
              <a:t>, 2012; 18 pages </a:t>
            </a:r>
          </a:p>
        </p:txBody>
      </p:sp>
    </p:spTree>
    <p:extLst>
      <p:ext uri="{BB962C8B-B14F-4D97-AF65-F5344CB8AC3E}">
        <p14:creationId xmlns:p14="http://schemas.microsoft.com/office/powerpoint/2010/main" val="19524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RSI cases: around 1500-2000 cases per year in U.S.</a:t>
            </a:r>
          </a:p>
          <a:p>
            <a:pPr lvl="1"/>
            <a:r>
              <a:rPr lang="en-US" dirty="0" smtClean="0"/>
              <a:t>Retained Surgical Sponges is the most common</a:t>
            </a:r>
          </a:p>
          <a:p>
            <a:r>
              <a:rPr lang="en-US" dirty="0" smtClean="0"/>
              <a:t>X-ray post-surgery scan is a prominent solution</a:t>
            </a:r>
          </a:p>
          <a:p>
            <a:pPr lvl="1"/>
            <a:r>
              <a:rPr lang="en-US" dirty="0" smtClean="0"/>
              <a:t>Surgeons send image to radiologists</a:t>
            </a:r>
          </a:p>
          <a:p>
            <a:pPr lvl="1"/>
            <a:r>
              <a:rPr lang="en-US" dirty="0" smtClean="0"/>
              <a:t>Need faster and accurate respond</a:t>
            </a:r>
          </a:p>
          <a:p>
            <a:r>
              <a:rPr lang="en-US" dirty="0" smtClean="0"/>
              <a:t>Apply machine learning</a:t>
            </a:r>
          </a:p>
          <a:p>
            <a:pPr lvl="1"/>
            <a:r>
              <a:rPr lang="en-US" dirty="0" smtClean="0"/>
              <a:t>Massachusetts General Hospital - Harvard Medical School</a:t>
            </a:r>
          </a:p>
          <a:p>
            <a:pPr lvl="2"/>
            <a:r>
              <a:rPr lang="en-US" dirty="0" smtClean="0"/>
              <a:t>Initially, provided </a:t>
            </a:r>
            <a:r>
              <a:rPr lang="en-US" dirty="0" smtClean="0"/>
              <a:t>50 patients X-ray scans with sponges, to train software</a:t>
            </a:r>
          </a:p>
          <a:p>
            <a:pPr lvl="2"/>
            <a:r>
              <a:rPr lang="en-US" dirty="0" smtClean="0"/>
              <a:t>Another 200 scans, with or without sponges, to verify accuracy.</a:t>
            </a:r>
          </a:p>
        </p:txBody>
      </p:sp>
    </p:spTree>
    <p:extLst>
      <p:ext uri="{BB962C8B-B14F-4D97-AF65-F5344CB8AC3E}">
        <p14:creationId xmlns:p14="http://schemas.microsoft.com/office/powerpoint/2010/main" val="15629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2" y="172994"/>
            <a:ext cx="2635743" cy="324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46" y="102972"/>
            <a:ext cx="2878368" cy="350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44" y="102972"/>
            <a:ext cx="2851309" cy="3472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2" y="3608172"/>
            <a:ext cx="2617214" cy="3188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63" y="3655608"/>
            <a:ext cx="2540134" cy="30933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62" y="3748216"/>
            <a:ext cx="2503041" cy="3048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043" y="362464"/>
            <a:ext cx="2452193" cy="29862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002" y="3840822"/>
            <a:ext cx="3541400" cy="29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ground truth from 48 X-ray images.</a:t>
            </a:r>
          </a:p>
          <a:p>
            <a:r>
              <a:rPr lang="en-US" dirty="0"/>
              <a:t>Contour extract with Canny edge detector and Laplacian Operator</a:t>
            </a:r>
          </a:p>
          <a:p>
            <a:r>
              <a:rPr lang="en-US" dirty="0" smtClean="0"/>
              <a:t>Feature </a:t>
            </a:r>
            <a:r>
              <a:rPr lang="en-US" dirty="0"/>
              <a:t>detection and matching using contour.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9" y="3457341"/>
            <a:ext cx="2635743" cy="324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2" y="3457340"/>
            <a:ext cx="2706740" cy="324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32" y="3457340"/>
            <a:ext cx="2851309" cy="324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31" y="3457339"/>
            <a:ext cx="2452193" cy="3248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85950" y="5433237"/>
            <a:ext cx="457200" cy="414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33645" y="5341088"/>
            <a:ext cx="457200" cy="414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19435" y="4926418"/>
            <a:ext cx="457200" cy="414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126748" y="5122232"/>
            <a:ext cx="457200" cy="414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1</a:t>
            </a:r>
            <a:endParaRPr lang="en-US" dirty="0"/>
          </a:p>
          <a:p>
            <a:pPr lvl="1"/>
            <a:r>
              <a:rPr lang="en-US" dirty="0" smtClean="0"/>
              <a:t>Image </a:t>
            </a:r>
            <a:r>
              <a:rPr lang="en-US" dirty="0" smtClean="0"/>
              <a:t>Pre-processing</a:t>
            </a:r>
            <a:endParaRPr lang="en-US" dirty="0" smtClean="0"/>
          </a:p>
          <a:p>
            <a:pPr lvl="2"/>
            <a:r>
              <a:rPr lang="en-US" dirty="0" smtClean="0"/>
              <a:t>Normalization</a:t>
            </a:r>
          </a:p>
          <a:p>
            <a:pPr lvl="2"/>
            <a:r>
              <a:rPr lang="en-US" dirty="0" smtClean="0"/>
              <a:t>Contrast adjust</a:t>
            </a:r>
          </a:p>
          <a:p>
            <a:pPr lvl="2"/>
            <a:r>
              <a:rPr lang="en-US" dirty="0" smtClean="0"/>
              <a:t>Gaussian Blur</a:t>
            </a:r>
          </a:p>
          <a:p>
            <a:pPr lvl="1"/>
            <a:r>
              <a:rPr lang="en-US" dirty="0"/>
              <a:t>Create </a:t>
            </a:r>
            <a:r>
              <a:rPr lang="en-US" dirty="0" smtClean="0"/>
              <a:t>False Case</a:t>
            </a:r>
            <a:endParaRPr lang="en-US" dirty="0"/>
          </a:p>
          <a:p>
            <a:pPr lvl="2"/>
            <a:r>
              <a:rPr lang="en-US" dirty="0"/>
              <a:t>Duplicate x-rays and remove key objects with Photoshop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Ground Truth Extraction</a:t>
            </a:r>
          </a:p>
          <a:p>
            <a:pPr lvl="2"/>
            <a:r>
              <a:rPr lang="en-US" dirty="0"/>
              <a:t>Extract key objects from all </a:t>
            </a:r>
            <a:r>
              <a:rPr lang="en-US" dirty="0" smtClean="0"/>
              <a:t>48 </a:t>
            </a:r>
            <a:r>
              <a:rPr lang="en-US" dirty="0"/>
              <a:t>X-rays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Contour Extraction</a:t>
            </a:r>
          </a:p>
          <a:p>
            <a:pPr lvl="2"/>
            <a:r>
              <a:rPr lang="en-US" dirty="0" smtClean="0"/>
              <a:t>Canny Edge Detector</a:t>
            </a:r>
          </a:p>
          <a:p>
            <a:pPr lvl="2"/>
            <a:r>
              <a:rPr lang="en-US" dirty="0" smtClean="0"/>
              <a:t>Laplacian Operator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20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493" y="313038"/>
            <a:ext cx="8334875" cy="725594"/>
          </a:xfrm>
        </p:spPr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9470" y="1158595"/>
            <a:ext cx="8594725" cy="4351338"/>
          </a:xfrm>
        </p:spPr>
        <p:txBody>
          <a:bodyPr/>
          <a:lstStyle/>
          <a:p>
            <a:r>
              <a:rPr lang="en-US" dirty="0" smtClean="0"/>
              <a:t>Equalize histogram.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6" y="1999069"/>
            <a:ext cx="1802785" cy="2195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54" y="1999069"/>
            <a:ext cx="1796020" cy="2187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20" y="4313902"/>
            <a:ext cx="1796021" cy="2187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54" y="4313902"/>
            <a:ext cx="1796021" cy="21871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801036" y="3012324"/>
            <a:ext cx="222422" cy="181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792968" y="5316859"/>
            <a:ext cx="222422" cy="181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05" y="1955564"/>
            <a:ext cx="1829843" cy="22283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38" y="1955564"/>
            <a:ext cx="1819285" cy="221547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938632" y="2979115"/>
            <a:ext cx="222422" cy="181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06" y="4313902"/>
            <a:ext cx="1821932" cy="22194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931" y="4313902"/>
            <a:ext cx="1840528" cy="22420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4362" y="1586232"/>
            <a:ext cx="372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		      Normalized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99807" y="1572675"/>
            <a:ext cx="372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		      Normalized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37493" y="313038"/>
            <a:ext cx="8334875" cy="72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Contrast Adjust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4" y="1219198"/>
            <a:ext cx="2086902" cy="2541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567" y="4110680"/>
            <a:ext cx="2086901" cy="2541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31" y="4110680"/>
            <a:ext cx="2086903" cy="2541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31" y="1219197"/>
            <a:ext cx="2086903" cy="25413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525433" y="2399268"/>
            <a:ext cx="222422" cy="181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539723" y="5292146"/>
            <a:ext cx="222422" cy="181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6659" y="1577875"/>
            <a:ext cx="3899845" cy="200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Remove Unnecessary information</a:t>
            </a:r>
          </a:p>
          <a:p>
            <a:r>
              <a:rPr lang="en-US" dirty="0" smtClean="0"/>
              <a:t>Increased contrast = more feature points around key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37493" y="313038"/>
            <a:ext cx="8334875" cy="72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Create False Case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6659" y="1577876"/>
            <a:ext cx="3899845" cy="498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 false key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364" y="1342768"/>
            <a:ext cx="2028721" cy="25001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58" y="1339551"/>
            <a:ext cx="2031331" cy="25034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98" y="4061252"/>
            <a:ext cx="2012491" cy="245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79" y="4061253"/>
            <a:ext cx="2012490" cy="2450757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7675578" y="2572263"/>
            <a:ext cx="222422" cy="181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89868" y="5465141"/>
            <a:ext cx="222422" cy="181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31" y="2872315"/>
            <a:ext cx="2044853" cy="24901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8" y="2869082"/>
            <a:ext cx="2063693" cy="2513111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44559" y="4125637"/>
            <a:ext cx="222422" cy="181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1702</TotalTime>
  <Words>1813</Words>
  <Application>Microsoft Office PowerPoint</Application>
  <PresentationFormat>Widescreen</PresentationFormat>
  <Paragraphs>284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新細明體</vt:lpstr>
      <vt:lpstr>Arial</vt:lpstr>
      <vt:lpstr>Calibri</vt:lpstr>
      <vt:lpstr>Century Schoolbook</vt:lpstr>
      <vt:lpstr>Wingdings 2</vt:lpstr>
      <vt:lpstr>View</vt:lpstr>
      <vt:lpstr>Machine Learning on Medical Application:  Retained Surgical Instruments</vt:lpstr>
      <vt:lpstr>Introduction</vt:lpstr>
      <vt:lpstr>Background</vt:lpstr>
      <vt:lpstr>PowerPoint Presentation</vt:lpstr>
      <vt:lpstr>My approach</vt:lpstr>
      <vt:lpstr>Research Methods</vt:lpstr>
      <vt:lpstr>Normalization</vt:lpstr>
      <vt:lpstr>PowerPoint Presentation</vt:lpstr>
      <vt:lpstr>PowerPoint Presentation</vt:lpstr>
      <vt:lpstr>PowerPoint Presentation</vt:lpstr>
      <vt:lpstr>PowerPoint Presentation</vt:lpstr>
      <vt:lpstr>Canny Edge Detector</vt:lpstr>
      <vt:lpstr>PowerPoint Presentation</vt:lpstr>
      <vt:lpstr>Laplacian Operator</vt:lpstr>
      <vt:lpstr>Research Methods</vt:lpstr>
      <vt:lpstr>Research Methods</vt:lpstr>
      <vt:lpstr>Research Methods</vt:lpstr>
      <vt:lpstr>Research Methods</vt:lpstr>
      <vt:lpstr>Research Methods</vt:lpstr>
      <vt:lpstr>Research Methods</vt:lpstr>
      <vt:lpstr>Research Methods</vt:lpstr>
      <vt:lpstr>Result - SVM</vt:lpstr>
      <vt:lpstr>Possible Improvements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Medical Application:  Retained Surgical Instruments</dc:title>
  <dc:creator>richard chan</dc:creator>
  <cp:lastModifiedBy>richard chan</cp:lastModifiedBy>
  <cp:revision>59</cp:revision>
  <dcterms:created xsi:type="dcterms:W3CDTF">2016-03-22T22:08:27Z</dcterms:created>
  <dcterms:modified xsi:type="dcterms:W3CDTF">2016-04-25T21:41:15Z</dcterms:modified>
</cp:coreProperties>
</file>